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4BAB39-F294-4472-8D34-671E6C229241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23D4F3-CED3-44D0-B588-AD683C97C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198569" cy="1152128"/>
          </a:xfrm>
        </p:spPr>
        <p:txBody>
          <a:bodyPr>
            <a:normAutofit fontScale="90000"/>
          </a:bodyPr>
          <a:lstStyle/>
          <a:p>
            <a:pPr algn="l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200" dirty="0" smtClean="0">
                <a:solidFill>
                  <a:srgbClr val="000000"/>
                </a:solidFill>
                <a:latin typeface="Times New Roman"/>
                <a:ea typeface="Arial Unicode MS"/>
                <a:cs typeface="Minion Pro"/>
              </a:rPr>
              <a:t>Значення </a:t>
            </a:r>
            <a:r>
              <a:rPr lang="uk-UA" sz="2200" dirty="0">
                <a:solidFill>
                  <a:srgbClr val="000000"/>
                </a:solidFill>
                <a:latin typeface="Times New Roman"/>
                <a:ea typeface="Arial Unicode MS"/>
                <a:cs typeface="Minion Pro"/>
              </a:rPr>
              <a:t>води і харчування </a:t>
            </a:r>
            <a:r>
              <a:rPr lang="uk-UA" sz="2200" dirty="0" smtClean="0">
                <a:solidFill>
                  <a:srgbClr val="000000"/>
                </a:solidFill>
                <a:latin typeface="Times New Roman"/>
                <a:ea typeface="Arial Unicode MS"/>
                <a:cs typeface="Minion Pro"/>
              </a:rPr>
              <a:t>для розвитку</a:t>
            </a:r>
            <a:br>
              <a:rPr lang="uk-UA" sz="2200" dirty="0" smtClean="0">
                <a:solidFill>
                  <a:srgbClr val="000000"/>
                </a:solidFill>
                <a:latin typeface="Times New Roman"/>
                <a:ea typeface="Arial Unicode MS"/>
                <a:cs typeface="Minion Pro"/>
              </a:rPr>
            </a:br>
            <a:r>
              <a:rPr lang="uk-UA" sz="2200" dirty="0">
                <a:solidFill>
                  <a:srgbClr val="000000"/>
                </a:solidFill>
                <a:latin typeface="Times New Roman"/>
                <a:ea typeface="Arial Unicode MS"/>
                <a:cs typeface="Minion Pro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/>
                <a:ea typeface="Arial Unicode MS"/>
                <a:cs typeface="Minion Pro"/>
              </a:rPr>
              <a:t>                       </a:t>
            </a:r>
            <a:r>
              <a:rPr lang="uk-UA" sz="2200" dirty="0">
                <a:solidFill>
                  <a:srgbClr val="000000"/>
                </a:solidFill>
                <a:latin typeface="Times New Roman"/>
                <a:ea typeface="Arial Unicode MS"/>
                <a:cs typeface="Minion Pro"/>
              </a:rPr>
              <a:t>і здоров’я підлітків. Поживні речовини.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3672408" cy="4248472"/>
          </a:xfrm>
        </p:spPr>
        <p:txBody>
          <a:bodyPr/>
          <a:lstStyle/>
          <a:p>
            <a:pPr algn="l"/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 цю тему, ви</a:t>
            </a:r>
          </a:p>
          <a:p>
            <a:pPr algn="l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дізнаєтеся: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 важливість води і поживних речовин для здоров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452043" cy="23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3378993" cy="23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3240360" cy="2212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89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127" y="1362749"/>
            <a:ext cx="4687770" cy="3400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 важливу роль у кровотворенні  й забезпеченні організму киснем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941168"/>
            <a:ext cx="8064896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Якщо бракуватиме заліза, спостерігатиметься швидка втомлюваність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0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86" y="836712"/>
            <a:ext cx="3755058" cy="3278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798" y="840583"/>
            <a:ext cx="4032448" cy="327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прияють підтриманню в організмі постійної кількості води.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86" y="4293096"/>
            <a:ext cx="850936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Нестача  калію і натрію в організмі  викликають порушення в роботі серцевої і скелетної мускулатури, м</a:t>
            </a:r>
            <a:r>
              <a:rPr lang="en-US" sz="3600" b="1" dirty="0" smtClean="0">
                <a:solidFill>
                  <a:srgbClr val="FF0000"/>
                </a:solidFill>
              </a:rPr>
              <a:t>’</a:t>
            </a:r>
            <a:r>
              <a:rPr lang="uk-UA" sz="3600" b="1" dirty="0" smtClean="0">
                <a:solidFill>
                  <a:srgbClr val="FF0000"/>
                </a:solidFill>
              </a:rPr>
              <a:t>язові судоми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9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318" y="1460977"/>
            <a:ext cx="3931874" cy="342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 діяльність центральної нервової системи, сприяє енергетичному забезпеченню процесів життєдіяльності організму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013176"/>
            <a:ext cx="8352928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Наслідок нестачі фосфору в організмі -болі в суглобах і м</a:t>
            </a:r>
            <a:r>
              <a:rPr lang="en-US" sz="3600" b="1" dirty="0" smtClean="0">
                <a:solidFill>
                  <a:srgbClr val="FF0000"/>
                </a:solidFill>
              </a:rPr>
              <a:t>’</a:t>
            </a:r>
            <a:r>
              <a:rPr lang="uk-UA" sz="3600" b="1" dirty="0" err="1" smtClean="0">
                <a:solidFill>
                  <a:srgbClr val="FF0000"/>
                </a:solidFill>
              </a:rPr>
              <a:t>язах</a:t>
            </a:r>
            <a:r>
              <a:rPr lang="uk-UA" sz="3600" b="1" dirty="0" smtClean="0">
                <a:solidFill>
                  <a:srgbClr val="FF0000"/>
                </a:solidFill>
              </a:rPr>
              <a:t>,  зубний карієс, затримка росту і розвитку.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4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229" y="4216345"/>
            <a:ext cx="3078765" cy="23090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</a:t>
            </a: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забувати про її значення для організму людини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4608512" cy="538609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ЦЕ ЦІКАВО:</a:t>
            </a:r>
          </a:p>
          <a:p>
            <a:pPr fontAlgn="base"/>
            <a:r>
              <a:rPr lang="ru-RU" sz="2400" dirty="0">
                <a:solidFill>
                  <a:srgbClr val="333333"/>
                </a:solidFill>
                <a:latin typeface="Arial"/>
              </a:rPr>
              <a:t>Вода є </a:t>
            </a:r>
            <a:r>
              <a:rPr lang="ru-RU" sz="2400" dirty="0" err="1" smtClean="0">
                <a:solidFill>
                  <a:srgbClr val="333333"/>
                </a:solidFill>
                <a:latin typeface="Arial"/>
              </a:rPr>
              <a:t>однією</a:t>
            </a: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з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найпоширеніших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хімічних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сполук на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Землі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. Вона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покриває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близько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4/5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земної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поверхні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її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загальна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маса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планеті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досягає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>
                <a:solidFill>
                  <a:srgbClr val="333333"/>
                </a:solidFill>
                <a:latin typeface="Arial"/>
              </a:rPr>
              <a:t>10 </a:t>
            </a:r>
            <a:r>
              <a:rPr lang="ru-RU" sz="2400" smtClean="0">
                <a:solidFill>
                  <a:srgbClr val="333333"/>
                </a:solidFill>
                <a:latin typeface="Arial"/>
              </a:rPr>
              <a:t>- 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18 тонн. Вода не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тільки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грає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першорядну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роль у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побуті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промисловості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, а й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винятково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важлива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підтримки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життя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взагалі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.</a:t>
            </a:r>
            <a:br>
              <a:rPr lang="ru-RU" sz="2400" dirty="0">
                <a:solidFill>
                  <a:srgbClr val="333333"/>
                </a:solidFill>
                <a:latin typeface="Arial"/>
              </a:rPr>
            </a:br>
            <a:r>
              <a:rPr lang="ru-RU" sz="2400" dirty="0" err="1" smtClean="0">
                <a:solidFill>
                  <a:srgbClr val="333333"/>
                </a:solidFill>
                <a:latin typeface="Arial"/>
              </a:rPr>
              <a:t>Жодна</a:t>
            </a:r>
            <a:r>
              <a:rPr lang="ru-RU" sz="240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з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живих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істот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Землі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не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може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Arial"/>
              </a:rPr>
              <a:t>жити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 без води.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3501" y="1479992"/>
            <a:ext cx="2794222" cy="248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5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1"/>
            <a:ext cx="8064896" cy="1368151"/>
          </a:xfrm>
        </p:spPr>
        <p:txBody>
          <a:bodyPr>
            <a:normAutofit fontScale="77500" lnSpcReduction="20000"/>
          </a:bodyPr>
          <a:lstStyle/>
          <a:p>
            <a:pPr algn="l"/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ПРИГАДАЙТЕ:</a:t>
            </a:r>
          </a:p>
          <a:p>
            <a:pPr algn="l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Яку їжу слід обирати, щоб бути здоровим?</a:t>
            </a:r>
          </a:p>
          <a:p>
            <a:pPr algn="l"/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0873"/>
            <a:ext cx="4176464" cy="28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healthsecret-connect.ru/wp-content/uploads/2016/02/rebtnok-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78713"/>
            <a:ext cx="4248472" cy="283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396044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ЖИРИ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7"/>
            <a:ext cx="8568952" cy="936103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містять необхідні для життя і розвитку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  речовини.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628800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  РЕЧОВИНИ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6637" y="3140968"/>
            <a:ext cx="15121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БІЛКИ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8802" y="3140968"/>
            <a:ext cx="13424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ЖИРИ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73506" y="3140968"/>
            <a:ext cx="15121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ВУГЛЕВОДИ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8804" y="4983261"/>
            <a:ext cx="164999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prstClr val="black"/>
                </a:solidFill>
              </a:rPr>
              <a:t>ВІТАМІНИ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1222" y="4975050"/>
            <a:ext cx="162656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МІНЕРАЛЬНІ РЕЧОВИНИ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922190" y="4157486"/>
            <a:ext cx="484632" cy="79208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126" y="2323405"/>
            <a:ext cx="542925" cy="817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338" y="2564905"/>
            <a:ext cx="542925" cy="241014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056" y="2564904"/>
            <a:ext cx="542925" cy="241014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549" y="2348880"/>
            <a:ext cx="542925" cy="817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58" y="2323405"/>
            <a:ext cx="542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48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8667"/>
            <a:ext cx="2520280" cy="57005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ІЛКИ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40152" y="1988839"/>
            <a:ext cx="2746648" cy="29523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200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ОРГАНІЗМ </a:t>
            </a:r>
          </a:p>
          <a:p>
            <a:pPr>
              <a:lnSpc>
                <a:spcPct val="2200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БУДІВЕЛЬНИМ МАТЕРІАЛОМ ДЛЯ КЛІТИН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" r="877"/>
          <a:stretch>
            <a:fillRect/>
          </a:stretch>
        </p:blipFill>
        <p:spPr bwMode="auto">
          <a:xfrm>
            <a:off x="179512" y="1412776"/>
            <a:ext cx="5544616" cy="454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1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8667"/>
            <a:ext cx="2952328" cy="498045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ЖИРИ 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68144" y="1556793"/>
            <a:ext cx="2818656" cy="365020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ДЖЕРЕЛО ЕНЕРГІЇ ДЛЯ ОРГАНІЗМУ;</a:t>
            </a:r>
          </a:p>
          <a:p>
            <a:pPr algn="ctr">
              <a:lnSpc>
                <a:spcPct val="2000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 КРАЩІЙ РОБОТІ СЕРЦЯ, М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ЯЗІВ, МОЗКУ.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1" r="9741"/>
          <a:stretch>
            <a:fillRect/>
          </a:stretch>
        </p:blipFill>
        <p:spPr bwMode="auto">
          <a:xfrm>
            <a:off x="683567" y="1484784"/>
            <a:ext cx="4968553" cy="407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8667"/>
            <a:ext cx="3528392" cy="570053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96136" y="1556793"/>
            <a:ext cx="2890664" cy="36502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ОРГАНІЗМ ЕНЕРГІЄЮ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5" r="15645"/>
          <a:stretch>
            <a:fillRect/>
          </a:stretch>
        </p:blipFill>
        <p:spPr bwMode="auto">
          <a:xfrm>
            <a:off x="539552" y="1412776"/>
            <a:ext cx="5091220" cy="417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36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НОРМАЛЬНОЇ ЖИТТЄДІЯЛЬНОСТІ ОРГАНІЗМУ ПОТРІБНІ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07" y="1125293"/>
            <a:ext cx="3093094" cy="1871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540" y="1133101"/>
            <a:ext cx="3667495" cy="1903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39089"/>
            <a:ext cx="3744501" cy="211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67" y="3847615"/>
            <a:ext cx="2893109" cy="2007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29969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здорово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іри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 волосся, гостроти зору, росту кісток і міцності зубів.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79" y="3104094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нормальної діяльності нервової системи людини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3" y="6035204"/>
            <a:ext cx="321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росту та формування кісток і зубів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9" y="5855396"/>
            <a:ext cx="338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 опірність організму хворобам; сприяє загоюванню ран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384" y="1844824"/>
            <a:ext cx="4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2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352928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7"/>
            <a:ext cx="8640960" cy="1008111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 РЕЧОВИНИ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ЛЮДИНІ, ОСОБЛИВО ПІДЛІТКУ, ДЛЯ РОСТУ Й РОЗВИТКУ КІСТОК СКЕЛЕТА, М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ЯЗІВ, КРОВОНОСНОЇ СИСТЕМИ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2832029"/>
            <a:ext cx="2304255" cy="21811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МІНЕРАЛЬНІ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РЕЧОВИНИ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10923" y="3509727"/>
            <a:ext cx="1656184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ЙОД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74271" y="1975835"/>
            <a:ext cx="1715138" cy="1533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ФОСФОР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1340768"/>
            <a:ext cx="1584176" cy="1496881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КАЛЬЦІЙ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0151" y="3478487"/>
            <a:ext cx="1656184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ЗАЛІЗО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43568" y="4783449"/>
            <a:ext cx="1584176" cy="1554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КАЛІЙ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31840" y="4783449"/>
            <a:ext cx="1584176" cy="1554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НАТРІЙ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1947943"/>
            <a:ext cx="1656184" cy="1501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ФТОР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3822192" cy="936104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 для формування кісток і міцності зубів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620689"/>
            <a:ext cx="3168352" cy="1008111"/>
          </a:xfrm>
        </p:spPr>
        <p:txBody>
          <a:bodyPr>
            <a:noAutofit/>
          </a:bodyPr>
          <a:lstStyle/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 для формування кісток і міцності емалі зубів.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32448" cy="3294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92488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285293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F</a:t>
            </a:r>
            <a:endParaRPr lang="ru-RU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013176"/>
            <a:ext cx="835292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Нестача Кальцію і Фтору впливатиме на міцність зубів і кісток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260</TotalTime>
  <Words>325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                     Значення води і харчування для розвитку                         і здоров’я підлітків. Поживні речовини. </vt:lpstr>
      <vt:lpstr>Слайд 2</vt:lpstr>
      <vt:lpstr>ЖИРИ </vt:lpstr>
      <vt:lpstr>БІЛКИ</vt:lpstr>
      <vt:lpstr> ЖИРИ </vt:lpstr>
      <vt:lpstr>ВУГЛЕВОДИ</vt:lpstr>
      <vt:lpstr>ДЛЯ НОРМАЛЬНОЇ ЖИТТЄДІЯЛЬНОСТІ ОРГАНІЗМУ ПОТРІБНІ ВІТАМІНИ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6  Тема уроку: Значення води і харчування для розвитку                         і здоров’я підлітків. Поживні речовини.</dc:title>
  <dc:creator>ххххх</dc:creator>
  <cp:lastModifiedBy>Yarynka</cp:lastModifiedBy>
  <cp:revision>21</cp:revision>
  <dcterms:created xsi:type="dcterms:W3CDTF">2017-03-03T18:44:03Z</dcterms:created>
  <dcterms:modified xsi:type="dcterms:W3CDTF">2023-01-25T06:43:25Z</dcterms:modified>
</cp:coreProperties>
</file>