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18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4BA9-C5B9-4385-A7DA-6F7FCE678682}" type="datetimeFigureOut">
              <a:rPr lang="uk-UA" smtClean="0"/>
              <a:pPr/>
              <a:t>25.01.2023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8C803-15F0-447C-9FB1-B7D2A8CCFA0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2746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C803-15F0-447C-9FB1-B7D2A8CCFA0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047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C803-15F0-447C-9FB1-B7D2A8CCFA01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7567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9321-636F-40D9-B869-7BB0AF643AEF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3B1F-C5C6-4F6F-B0B3-32894662F34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4148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5ECB-1D3E-46D6-AD49-5B9591B515F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F907-3DAA-4B4B-854C-73A933AF8AF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44342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1715-6CFD-4A82-B9D3-40E81CB98CDE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67B33-D34D-4F30-8C18-FFD92FCB4BE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9569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7AF3-57BA-4034-AA77-E985AC3623C9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3B621-9E07-4434-BA40-5E236514A53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85795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D2BC-BC9C-45AE-BE1D-D3A321799AD1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BF961-F49E-4402-BC10-A06E5DAFD26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31127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A330-F507-42D2-9593-68F256BE9FE1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4F50-379E-415C-BCF4-52BA17B7866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22946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F574-5D34-4799-9EBB-E575634AF0D6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CC0AC-CDE5-4609-910E-92468EB767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24342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387C-A765-45B0-9AF0-F282194A234D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1217A-AFC8-4E7F-8F6E-97CAE041F9A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28872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3C0C-E52D-4AE4-981C-9CBF9B35D34D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393C4-FFB5-46B7-855E-349858D769C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97081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B813-C7FC-4503-9F8D-C0A120589C83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0459-3BB7-4C4A-8131-10AB6DE2F1D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98021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280D-F607-4AA8-8B44-3E5BA2ECCAA8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C059-81EE-4984-9BF2-73C9DA0BBD3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381094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A9DDB8-0CDE-4368-A391-315FE6DEA883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7E06A-BD9C-41A0-AA61-2848F54E0CE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gif"/><Relationship Id="rId7" Type="http://schemas.openxmlformats.org/officeDocument/2006/relationships/image" Target="../media/image1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526"/>
            <a:ext cx="80229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</a:t>
            </a:r>
            <a:r>
              <a:rPr lang="ru-RU" sz="7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endParaRPr lang="ru-RU" sz="7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934"/>
            <a:ext cx="2693014" cy="3633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40" y="3531016"/>
            <a:ext cx="1917460" cy="332698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144101" y="1563182"/>
            <a:ext cx="5688632" cy="4464495"/>
            <a:chOff x="2144101" y="1563182"/>
            <a:chExt cx="5688632" cy="4464495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2144101" y="1563182"/>
              <a:ext cx="5688632" cy="4464495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74674" y="2564904"/>
              <a:ext cx="4827485" cy="28931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здоров’я</a:t>
              </a:r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треба 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дбати</a:t>
              </a:r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3000" b="1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3000" b="1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ітаміни</a:t>
              </a:r>
              <a:r>
                <a:rPr lang="ru-RU" sz="30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споживати</a:t>
              </a:r>
              <a:r>
                <a:rPr lang="ru-RU" sz="30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3000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гірочки</a:t>
              </a:r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морквинки</a:t>
              </a:r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3000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30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пельсини</a:t>
              </a:r>
              <a:r>
                <a:rPr lang="ru-RU" sz="30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й мандаринки.</a:t>
              </a:r>
            </a:p>
            <a:p>
              <a:pPr algn="ctr"/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тоді</a:t>
              </a:r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повір</a:t>
              </a:r>
              <a:r>
                <a:rPr lang="ru-RU" sz="30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0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умить</a:t>
              </a:r>
              <a:endParaRPr lang="ru-RU" sz="3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000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30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ерестанеш</a:t>
              </a:r>
              <a:r>
                <a:rPr lang="ru-RU" sz="30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ти</a:t>
              </a:r>
              <a:r>
                <a:rPr lang="ru-RU" sz="30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хворіть</a:t>
              </a:r>
              <a:r>
                <a:rPr lang="ru-RU" sz="32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121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" y="3183310"/>
            <a:ext cx="2693014" cy="3633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40" y="3509062"/>
            <a:ext cx="1917460" cy="332698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417987" y="337878"/>
            <a:ext cx="4867112" cy="2654811"/>
            <a:chOff x="4269101" y="127516"/>
            <a:chExt cx="4874899" cy="3410029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4269101" y="145115"/>
              <a:ext cx="4874899" cy="3392430"/>
            </a:xfrm>
            <a:prstGeom prst="cloudCallou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73768" y="127516"/>
              <a:ext cx="4106830" cy="22467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Необхідно</a:t>
              </a:r>
              <a:endParaRPr lang="ru-RU" sz="28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дотримуватись</a:t>
              </a:r>
              <a:endParaRPr lang="ru-RU" sz="28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режиму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харчування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означає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їсти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треба</a:t>
              </a:r>
            </a:p>
            <a:p>
              <a:pPr algn="ctr"/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 – 5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разів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день.</a:t>
              </a:r>
              <a:endParaRPr lang="ru-RU" sz="28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2615" y="1652762"/>
            <a:ext cx="5028139" cy="1623788"/>
            <a:chOff x="0" y="1667391"/>
            <a:chExt cx="6100583" cy="1745122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0" y="1667391"/>
              <a:ext cx="5805335" cy="1745122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8157" y="2065734"/>
              <a:ext cx="5692426" cy="102540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я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вранці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люблю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снідати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28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та і часу не </a:t>
              </a:r>
              <a:r>
                <a:rPr lang="ru-RU" sz="28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вистачає</a:t>
              </a:r>
              <a:r>
                <a:rPr lang="ru-RU" sz="28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ru-RU" sz="28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58048" y="-3002"/>
            <a:ext cx="4896544" cy="3159344"/>
            <a:chOff x="1943961" y="2441629"/>
            <a:chExt cx="6133094" cy="3888432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1943961" y="2441629"/>
              <a:ext cx="6133094" cy="3888432"/>
            </a:xfrm>
            <a:prstGeom prst="cloudCallou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11999" y="2878037"/>
              <a:ext cx="4706428" cy="25404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даремно</a:t>
              </a:r>
              <a:r>
                <a:rPr lang="ru-RU" sz="28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ru-RU" sz="280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ніданок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найважливіший</a:t>
              </a:r>
              <a:endParaRPr lang="ru-RU" sz="28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харчуванні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забезпечує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школярів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енергією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28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навчання</a:t>
              </a:r>
              <a:r>
                <a:rPr lang="ru-RU" sz="28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64" y="4030865"/>
            <a:ext cx="3246820" cy="1989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7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8207" y="332656"/>
            <a:ext cx="9161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Поради корисного харчування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994112"/>
            <a:ext cx="3851920" cy="2345765"/>
            <a:chOff x="0" y="4107571"/>
            <a:chExt cx="3851920" cy="234576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7416" y="4869160"/>
              <a:ext cx="241765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переїдай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ятно 2 10"/>
            <p:cNvSpPr/>
            <p:nvPr/>
          </p:nvSpPr>
          <p:spPr>
            <a:xfrm>
              <a:off x="0" y="4107571"/>
              <a:ext cx="3851920" cy="2345765"/>
            </a:xfrm>
            <a:prstGeom prst="irregularSeal2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53744" y="3482026"/>
            <a:ext cx="5328592" cy="2900908"/>
            <a:chOff x="2627784" y="3336404"/>
            <a:chExt cx="5328592" cy="29009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75856" y="4290099"/>
              <a:ext cx="3581814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Навчися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правильно</a:t>
              </a: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готувати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ятно 2 12"/>
            <p:cNvSpPr/>
            <p:nvPr/>
          </p:nvSpPr>
          <p:spPr>
            <a:xfrm>
              <a:off x="2627784" y="3336404"/>
              <a:ext cx="5328592" cy="2900908"/>
            </a:xfrm>
            <a:prstGeom prst="irregularSeal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-180528" y="1338242"/>
            <a:ext cx="6113037" cy="2804319"/>
            <a:chOff x="115147" y="984721"/>
            <a:chExt cx="6113037" cy="280431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1781170"/>
              <a:ext cx="376885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Дотримуйся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режиму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харчування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ятно 2 14"/>
            <p:cNvSpPr/>
            <p:nvPr/>
          </p:nvSpPr>
          <p:spPr>
            <a:xfrm>
              <a:off x="115147" y="984721"/>
              <a:ext cx="6113037" cy="2804319"/>
            </a:xfrm>
            <a:prstGeom prst="irregularSeal2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73" y="4199601"/>
            <a:ext cx="4980555" cy="2592522"/>
            <a:chOff x="3986106" y="1766408"/>
            <a:chExt cx="6130510" cy="226248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474178" y="2403124"/>
              <a:ext cx="3280429" cy="13698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Споживай</a:t>
              </a:r>
              <a:endParaRPr lang="ru-RU" sz="32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різноманітну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їжу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.!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ятно 2 16"/>
            <p:cNvSpPr/>
            <p:nvPr/>
          </p:nvSpPr>
          <p:spPr>
            <a:xfrm>
              <a:off x="3986106" y="1766408"/>
              <a:ext cx="6130510" cy="2262482"/>
            </a:xfrm>
            <a:prstGeom prst="irregularSeal2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35" y="5762374"/>
            <a:ext cx="948879" cy="10555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" y="1229122"/>
            <a:ext cx="980436" cy="9804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55" y="3176206"/>
            <a:ext cx="2310757" cy="15258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74" y="2593871"/>
            <a:ext cx="1040666" cy="13008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22" y="5699853"/>
            <a:ext cx="1221288" cy="11436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3721346"/>
            <a:ext cx="1123950" cy="142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46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" y="2276872"/>
            <a:ext cx="2693014" cy="3633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72" y="3546855"/>
            <a:ext cx="1917460" cy="332698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567581" y="764704"/>
            <a:ext cx="6611377" cy="3927091"/>
            <a:chOff x="2567581" y="764704"/>
            <a:chExt cx="6611377" cy="3927091"/>
          </a:xfrm>
        </p:grpSpPr>
        <p:sp>
          <p:nvSpPr>
            <p:cNvPr id="3" name="Выноска-облако 2"/>
            <p:cNvSpPr/>
            <p:nvPr/>
          </p:nvSpPr>
          <p:spPr>
            <a:xfrm>
              <a:off x="2567581" y="764704"/>
              <a:ext cx="6611377" cy="3927091"/>
            </a:xfrm>
            <a:prstGeom prst="cloudCallout">
              <a:avLst>
                <a:gd name="adj1" fmla="val 18300"/>
                <a:gd name="adj2" fmla="val 4278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07174" y="1283256"/>
              <a:ext cx="6203814" cy="30469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Різноманітна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їжа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вживання</a:t>
              </a:r>
              <a:endParaRPr lang="ru-RU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тільки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м’ясних</a:t>
              </a:r>
              <a:endParaRPr lang="ru-RU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молочних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коли в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твоєму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раціоні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є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20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сіх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м’ясні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молочні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320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вочі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фрукти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крупи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38" y="4570253"/>
            <a:ext cx="2592288" cy="2275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77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999"/>
            <a:ext cx="2693014" cy="363302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197" y="332656"/>
            <a:ext cx="7201585" cy="1383150"/>
            <a:chOff x="5197" y="332656"/>
            <a:chExt cx="7201585" cy="1383150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5197" y="332656"/>
              <a:ext cx="7201585" cy="1383150"/>
            </a:xfrm>
            <a:prstGeom prst="cloudCallout">
              <a:avLst>
                <a:gd name="adj1" fmla="val -14821"/>
                <a:gd name="adj2" fmla="val 17257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61914" y="683985"/>
              <a:ext cx="506959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як правильно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готувати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їжу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3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83" y="3531016"/>
            <a:ext cx="1917460" cy="332698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987823" y="1916832"/>
            <a:ext cx="6136419" cy="1732222"/>
            <a:chOff x="2987823" y="1916832"/>
            <a:chExt cx="6136419" cy="1732222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987823" y="1916832"/>
              <a:ext cx="6136419" cy="1732222"/>
            </a:xfrm>
            <a:prstGeom prst="cloudCallout">
              <a:avLst>
                <a:gd name="adj1" fmla="val 19434"/>
                <a:gd name="adj2" fmla="val 8475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91309" y="2314327"/>
              <a:ext cx="481151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Користь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страви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залежить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способу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приготування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91148" y="167381"/>
            <a:ext cx="6480720" cy="2983105"/>
            <a:chOff x="2591148" y="167381"/>
            <a:chExt cx="6480720" cy="2983105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2591148" y="167381"/>
              <a:ext cx="6480720" cy="2983105"/>
            </a:xfrm>
            <a:prstGeom prst="cloudCallout">
              <a:avLst>
                <a:gd name="adj1" fmla="val 22338"/>
                <a:gd name="adj2" fmla="val 945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20087" y="758705"/>
              <a:ext cx="481619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Замість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смаженої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картоплі</a:t>
              </a:r>
              <a:endParaRPr lang="ru-RU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краще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їсти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варену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печену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тушковану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35302" y="142566"/>
            <a:ext cx="8800714" cy="3007920"/>
            <a:chOff x="235302" y="142566"/>
            <a:chExt cx="8800714" cy="3007920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235302" y="142566"/>
              <a:ext cx="8800714" cy="300792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26341" y="713750"/>
              <a:ext cx="656808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я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чула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найкориснішими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є страви</a:t>
              </a:r>
            </a:p>
            <a:p>
              <a:pPr algn="ctr"/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приготовлені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30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пароварці</a:t>
              </a:r>
              <a:r>
                <a:rPr lang="ru-RU" sz="30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3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Вони </a:t>
              </a:r>
              <a:r>
                <a:rPr lang="ru-RU" sz="30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легкі</a:t>
              </a:r>
              <a:r>
                <a:rPr lang="ru-RU" sz="3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30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зберігають</a:t>
              </a:r>
              <a:r>
                <a:rPr lang="ru-RU" sz="3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0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ru-RU" sz="3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вітамінів</a:t>
              </a:r>
              <a:r>
                <a:rPr lang="ru-RU" sz="3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0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42549"/>
            <a:ext cx="4939038" cy="2746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899592" y="332656"/>
            <a:ext cx="7344816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0"/>
                <a:gradFill>
                  <a:gsLst>
                    <a:gs pos="0">
                      <a:srgbClr val="7030A0"/>
                    </a:gs>
                    <a:gs pos="48000">
                      <a:srgbClr val="3088C9"/>
                    </a:gs>
                    <a:gs pos="33000">
                      <a:srgbClr val="0070C0">
                        <a:lumMod val="100000"/>
                      </a:srgbClr>
                    </a:gs>
                    <a:gs pos="17000">
                      <a:srgbClr val="002060"/>
                    </a:gs>
                    <a:gs pos="85000">
                      <a:srgbClr val="92D050"/>
                    </a:gs>
                    <a:gs pos="6600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Вітамінні</a:t>
            </a:r>
            <a:r>
              <a:rPr lang="ru-RU" sz="7200" b="0" cap="none" spc="0" dirty="0" smtClean="0">
                <a:ln w="0"/>
                <a:gradFill>
                  <a:gsLst>
                    <a:gs pos="0">
                      <a:srgbClr val="7030A0"/>
                    </a:gs>
                    <a:gs pos="48000">
                      <a:srgbClr val="3088C9"/>
                    </a:gs>
                    <a:gs pos="33000">
                      <a:srgbClr val="0070C0">
                        <a:lumMod val="100000"/>
                      </a:srgbClr>
                    </a:gs>
                    <a:gs pos="17000">
                      <a:srgbClr val="002060"/>
                    </a:gs>
                    <a:gs pos="85000">
                      <a:srgbClr val="92D050"/>
                    </a:gs>
                    <a:gs pos="6600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</a:t>
            </a:r>
            <a:endParaRPr lang="ru-RU" sz="7200" b="0" cap="none" spc="0" dirty="0">
              <a:ln w="0"/>
              <a:gradFill>
                <a:gsLst>
                  <a:gs pos="0">
                    <a:srgbClr val="7030A0"/>
                  </a:gs>
                  <a:gs pos="48000">
                    <a:srgbClr val="3088C9"/>
                  </a:gs>
                  <a:gs pos="33000">
                    <a:srgbClr val="0070C0">
                      <a:lumMod val="100000"/>
                    </a:srgbClr>
                  </a:gs>
                  <a:gs pos="17000">
                    <a:srgbClr val="002060"/>
                  </a:gs>
                  <a:gs pos="85000">
                    <a:srgbClr val="92D050"/>
                  </a:gs>
                  <a:gs pos="66000">
                    <a:srgbClr val="00B05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92247"/>
            <a:ext cx="394665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хустиночку</a:t>
            </a:r>
            <a:r>
              <a:rPr lang="ru-RU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свою</a:t>
            </a:r>
          </a:p>
          <a:p>
            <a:pPr algn="just"/>
            <a:r>
              <a:rPr lang="ru-RU" sz="32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покриває</a:t>
            </a:r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по </a:t>
            </a:r>
            <a:r>
              <a:rPr lang="ru-RU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двадцять</a:t>
            </a:r>
            <a:r>
              <a:rPr lang="ru-RU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хустин</a:t>
            </a:r>
            <a:endParaRPr lang="ru-RU" sz="3200" b="0" cap="none" spc="0" dirty="0" smtClean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голівці</a:t>
            </a:r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11" y="1532985"/>
            <a:ext cx="2466600" cy="24616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29316" y="4365104"/>
            <a:ext cx="492230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Ріс</a:t>
            </a:r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грядці</a:t>
            </a:r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</a:t>
            </a:r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Хап за чуба, –  та й </a:t>
            </a:r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320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cap="none" spc="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люди,</a:t>
            </a:r>
          </a:p>
          <a:p>
            <a:pPr algn="just"/>
            <a:r>
              <a:rPr lang="ru-RU" sz="3200" dirty="0" err="1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борщику</a:t>
            </a:r>
            <a:r>
              <a:rPr lang="ru-RU" sz="320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нас не буде.</a:t>
            </a:r>
            <a:endParaRPr lang="ru-RU" sz="3200" b="0" cap="none" spc="0" dirty="0">
              <a:ln w="0"/>
              <a:solidFill>
                <a:srgbClr val="B818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9" y="3708971"/>
            <a:ext cx="2300895" cy="3142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1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96752"/>
            <a:ext cx="52184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городі виріс дужий</a:t>
            </a:r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Круглий</a:t>
            </a:r>
            <a:r>
              <a:rPr lang="uk-UA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жовтий і </a:t>
            </a:r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байдужий.</a:t>
            </a:r>
            <a:endParaRPr lang="uk-UA" sz="3200" b="0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</a:t>
            </a:r>
            <a:r>
              <a:rPr lang="uk-UA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червоних помідорів, </a:t>
            </a:r>
            <a:endParaRPr lang="uk-UA" sz="3200" b="0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</a:t>
            </a:r>
            <a:r>
              <a:rPr lang="uk-UA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капусти і квасолі</a:t>
            </a:r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Хто </a:t>
            </a:r>
            <a:r>
              <a:rPr lang="uk-UA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цей гордий карапуз? </a:t>
            </a:r>
            <a:endParaRPr lang="uk-UA" sz="3200" b="0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Здогадалися?</a:t>
            </a:r>
            <a:endParaRPr lang="uk-UA" sz="3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827584" y="0"/>
            <a:ext cx="7344816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0"/>
                <a:gradFill>
                  <a:gsLst>
                    <a:gs pos="0">
                      <a:srgbClr val="7030A0"/>
                    </a:gs>
                    <a:gs pos="48000">
                      <a:srgbClr val="3088C9"/>
                    </a:gs>
                    <a:gs pos="33000">
                      <a:srgbClr val="0070C0">
                        <a:lumMod val="100000"/>
                      </a:srgbClr>
                    </a:gs>
                    <a:gs pos="17000">
                      <a:srgbClr val="002060"/>
                    </a:gs>
                    <a:gs pos="85000">
                      <a:srgbClr val="92D050"/>
                    </a:gs>
                    <a:gs pos="6600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Вітамінні</a:t>
            </a:r>
            <a:r>
              <a:rPr lang="ru-RU" sz="7200" b="0" cap="none" spc="0" dirty="0" smtClean="0">
                <a:ln w="0"/>
                <a:gradFill>
                  <a:gsLst>
                    <a:gs pos="0">
                      <a:srgbClr val="7030A0"/>
                    </a:gs>
                    <a:gs pos="48000">
                      <a:srgbClr val="3088C9"/>
                    </a:gs>
                    <a:gs pos="33000">
                      <a:srgbClr val="0070C0">
                        <a:lumMod val="100000"/>
                      </a:srgbClr>
                    </a:gs>
                    <a:gs pos="17000">
                      <a:srgbClr val="002060"/>
                    </a:gs>
                    <a:gs pos="85000">
                      <a:srgbClr val="92D050"/>
                    </a:gs>
                    <a:gs pos="6600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</a:t>
            </a:r>
            <a:endParaRPr lang="ru-RU" sz="7200" b="0" cap="none" spc="0" dirty="0">
              <a:ln w="0"/>
              <a:gradFill>
                <a:gsLst>
                  <a:gs pos="0">
                    <a:srgbClr val="7030A0"/>
                  </a:gs>
                  <a:gs pos="48000">
                    <a:srgbClr val="3088C9"/>
                  </a:gs>
                  <a:gs pos="33000">
                    <a:srgbClr val="0070C0">
                      <a:lumMod val="100000"/>
                    </a:srgbClr>
                  </a:gs>
                  <a:gs pos="17000">
                    <a:srgbClr val="002060"/>
                  </a:gs>
                  <a:gs pos="85000">
                    <a:srgbClr val="92D050"/>
                  </a:gs>
                  <a:gs pos="66000">
                    <a:srgbClr val="00B05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62" y="1052736"/>
            <a:ext cx="3644444" cy="2971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76542" y="4444828"/>
            <a:ext cx="537031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Кажуть, щоб </a:t>
            </a:r>
            <a:r>
              <a:rPr lang="uk-UA" sz="32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хвороб</a:t>
            </a:r>
            <a:r>
              <a:rPr lang="uk-U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не знати</a:t>
            </a:r>
            <a:r>
              <a:rPr lang="uk-UA" sz="32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Треба </a:t>
            </a:r>
            <a:r>
              <a:rPr lang="uk-U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всім мене вживати. </a:t>
            </a:r>
            <a:endParaRPr lang="uk-UA" sz="3200" b="0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Може</a:t>
            </a:r>
            <a:r>
              <a:rPr lang="uk-U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ви мене й з’їсте, </a:t>
            </a:r>
            <a:endParaRPr lang="uk-UA" sz="3200" b="0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Тільки </a:t>
            </a:r>
            <a:r>
              <a:rPr lang="uk-U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сльози </a:t>
            </a:r>
            <a:r>
              <a:rPr lang="uk-UA" sz="32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проллєте.</a:t>
            </a:r>
            <a:r>
              <a:rPr lang="uk-U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84853"/>
            <a:ext cx="1513996" cy="2582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8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94649"/>
            <a:ext cx="496341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0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городі</a:t>
            </a:r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нас грядки</a:t>
            </a:r>
            <a:r>
              <a:rPr lang="ru-RU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грядках – </a:t>
            </a:r>
            <a:r>
              <a:rPr lang="ru-RU" sz="3200" b="0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рясні</a:t>
            </a:r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листки</a:t>
            </a:r>
            <a:r>
              <a:rPr lang="ru-RU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3200" b="0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зростають</a:t>
            </a:r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малюки</a:t>
            </a:r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0" cap="none" spc="0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cap="none" spc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Зелененькі</a:t>
            </a:r>
            <a:r>
              <a:rPr lang="ru-RU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827584" y="0"/>
            <a:ext cx="7344816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0"/>
                <a:gradFill>
                  <a:gsLst>
                    <a:gs pos="0">
                      <a:srgbClr val="7030A0"/>
                    </a:gs>
                    <a:gs pos="48000">
                      <a:srgbClr val="3088C9"/>
                    </a:gs>
                    <a:gs pos="33000">
                      <a:srgbClr val="0070C0">
                        <a:lumMod val="100000"/>
                      </a:srgbClr>
                    </a:gs>
                    <a:gs pos="17000">
                      <a:srgbClr val="002060"/>
                    </a:gs>
                    <a:gs pos="85000">
                      <a:srgbClr val="92D050"/>
                    </a:gs>
                    <a:gs pos="6600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Вітамінні</a:t>
            </a:r>
            <a:r>
              <a:rPr lang="ru-RU" sz="7200" b="0" cap="none" spc="0" dirty="0" smtClean="0">
                <a:ln w="0"/>
                <a:gradFill>
                  <a:gsLst>
                    <a:gs pos="0">
                      <a:srgbClr val="7030A0"/>
                    </a:gs>
                    <a:gs pos="48000">
                      <a:srgbClr val="3088C9"/>
                    </a:gs>
                    <a:gs pos="33000">
                      <a:srgbClr val="0070C0">
                        <a:lumMod val="100000"/>
                      </a:srgbClr>
                    </a:gs>
                    <a:gs pos="17000">
                      <a:srgbClr val="002060"/>
                    </a:gs>
                    <a:gs pos="85000">
                      <a:srgbClr val="92D050"/>
                    </a:gs>
                    <a:gs pos="6600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</a:t>
            </a:r>
            <a:endParaRPr lang="ru-RU" sz="7200" b="0" cap="none" spc="0" dirty="0">
              <a:ln w="0"/>
              <a:gradFill>
                <a:gsLst>
                  <a:gs pos="0">
                    <a:srgbClr val="7030A0"/>
                  </a:gs>
                  <a:gs pos="48000">
                    <a:srgbClr val="3088C9"/>
                  </a:gs>
                  <a:gs pos="33000">
                    <a:srgbClr val="0070C0">
                      <a:lumMod val="100000"/>
                    </a:srgbClr>
                  </a:gs>
                  <a:gs pos="17000">
                    <a:srgbClr val="002060"/>
                  </a:gs>
                  <a:gs pos="85000">
                    <a:srgbClr val="92D050"/>
                  </a:gs>
                  <a:gs pos="66000">
                    <a:srgbClr val="00B05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77786"/>
            <a:ext cx="1584176" cy="2353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4077072"/>
            <a:ext cx="58638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3200" b="0" cap="none" spc="0" dirty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Зелений чуб, червоний бік, </a:t>
            </a:r>
            <a:endParaRPr lang="uk-UA" sz="3200" b="0" cap="none" spc="0" dirty="0" smtClean="0">
              <a:ln w="0"/>
              <a:solidFill>
                <a:srgbClr val="B818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Смачний </a:t>
            </a:r>
            <a:r>
              <a:rPr lang="uk-UA" sz="3200" b="0" cap="none" spc="0" dirty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із нього чавлять сік. </a:t>
            </a:r>
            <a:endParaRPr lang="uk-UA" sz="3200" b="0" cap="none" spc="0" dirty="0" smtClean="0">
              <a:ln w="0"/>
              <a:solidFill>
                <a:srgbClr val="B818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Ґаздині </a:t>
            </a:r>
            <a:r>
              <a:rPr lang="uk-UA" sz="3200" b="0" cap="none" spc="0" dirty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варять з ним борщі, </a:t>
            </a:r>
            <a:endParaRPr lang="uk-UA" sz="3200" b="0" cap="none" spc="0" dirty="0" smtClean="0">
              <a:ln w="0"/>
              <a:solidFill>
                <a:srgbClr val="B818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uk-UA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Росте </a:t>
            </a:r>
            <a:r>
              <a:rPr lang="uk-UA" sz="3200" b="0" cap="none" spc="0" dirty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в городі на кущі</a:t>
            </a:r>
            <a:r>
              <a:rPr lang="uk-UA" sz="3200" b="0" cap="none" spc="0" dirty="0" smtClean="0">
                <a:ln w="0"/>
                <a:solidFill>
                  <a:srgbClr val="B818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uk-UA" sz="3200" b="0" cap="none" spc="0" dirty="0">
              <a:ln w="0"/>
              <a:solidFill>
                <a:srgbClr val="B818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081025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2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40" y="3429000"/>
            <a:ext cx="1917460" cy="3326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" y="3228384"/>
            <a:ext cx="2693014" cy="363302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79512" y="188640"/>
            <a:ext cx="4176464" cy="1440160"/>
            <a:chOff x="179512" y="188640"/>
            <a:chExt cx="4176464" cy="1440160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179512" y="188640"/>
              <a:ext cx="4176464" cy="1440160"/>
            </a:xfrm>
            <a:prstGeom prst="cloudCallout">
              <a:avLst>
                <a:gd name="adj1" fmla="val -22728"/>
                <a:gd name="adj2" fmla="val 16389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3568" y="502968"/>
              <a:ext cx="27705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пам’ятайте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15816" y="1349479"/>
            <a:ext cx="5472608" cy="2781959"/>
            <a:chOff x="2915816" y="1349479"/>
            <a:chExt cx="5472608" cy="2781959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915816" y="1349479"/>
              <a:ext cx="5472608" cy="2781959"/>
            </a:xfrm>
            <a:prstGeom prst="cloudCallout">
              <a:avLst>
                <a:gd name="adj1" fmla="val 29542"/>
                <a:gd name="adj2" fmla="val 7574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65614" y="1715324"/>
              <a:ext cx="397301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Ми </a:t>
              </a:r>
              <a:r>
                <a:rPr lang="ru-RU" sz="3200" b="0" cap="none" spc="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живемо</a:t>
              </a:r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того, </a:t>
              </a:r>
              <a:r>
                <a:rPr lang="ru-RU" sz="3200" b="0" cap="none" spc="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їсти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sz="3200" b="0" cap="none" spc="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їмо</a:t>
              </a:r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b="0" cap="none" spc="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ru-RU" sz="32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66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516726"/>
            <a:ext cx="2088232" cy="332698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67544" y="108613"/>
            <a:ext cx="6228692" cy="2636912"/>
            <a:chOff x="467544" y="108613"/>
            <a:chExt cx="6228692" cy="2636912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467544" y="108613"/>
              <a:ext cx="6228692" cy="2636912"/>
            </a:xfrm>
            <a:prstGeom prst="cloudCallout">
              <a:avLst>
                <a:gd name="adj1" fmla="val -22090"/>
                <a:gd name="adj2" fmla="val 11288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01316" y="476672"/>
              <a:ext cx="5365380" cy="20621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Вітаміни</a:t>
              </a:r>
              <a:r>
                <a:rPr lang="ru-RU" sz="32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32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речовини</a:t>
              </a:r>
              <a:r>
                <a:rPr lang="ru-RU" sz="32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необхідні</a:t>
              </a:r>
              <a:r>
                <a:rPr lang="ru-RU" sz="32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32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життя</a:t>
              </a:r>
              <a:r>
                <a:rPr lang="ru-RU" sz="32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людини</a:t>
              </a:r>
              <a:r>
                <a:rPr lang="ru-RU" sz="3200" b="0" cap="none" spc="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ru-RU" sz="32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32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росту та </a:t>
              </a:r>
              <a:r>
                <a:rPr lang="ru-RU" sz="3200" dirty="0" err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розвитку</a:t>
              </a:r>
              <a:r>
                <a:rPr lang="ru-RU" sz="32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941" y="3210682"/>
            <a:ext cx="2664296" cy="36330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09529"/>
            <a:ext cx="4432350" cy="2515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12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1887"/>
            <a:ext cx="2289023" cy="273630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07504" y="202765"/>
            <a:ext cx="7200800" cy="2808312"/>
            <a:chOff x="107504" y="202765"/>
            <a:chExt cx="7200800" cy="2808312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446491" y="202765"/>
              <a:ext cx="6645789" cy="2808312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620686"/>
              <a:ext cx="720080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 –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А.</a:t>
              </a:r>
              <a:r>
                <a:rPr lang="en-US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Сприяю росту, допомагаю 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зберегти добрий зір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міцні зуби.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06" y="5032854"/>
            <a:ext cx="2172792" cy="1825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12" y="332656"/>
            <a:ext cx="1540917" cy="2864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96" y="4612880"/>
            <a:ext cx="2252560" cy="1557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3" y="3356993"/>
            <a:ext cx="1289179" cy="13475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82" y="2822180"/>
            <a:ext cx="2552700" cy="1790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42" y="5032854"/>
            <a:ext cx="1197933" cy="1570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1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1872208" cy="253733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43508" y="-33947"/>
            <a:ext cx="9253028" cy="2382827"/>
            <a:chOff x="143508" y="-33947"/>
            <a:chExt cx="9253028" cy="2382827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143508" y="-33947"/>
              <a:ext cx="9253028" cy="2382827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5576" y="210414"/>
              <a:ext cx="774529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 – </a:t>
              </a:r>
              <a:r>
                <a:rPr lang="uk-UA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 </a:t>
              </a:r>
              <a:r>
                <a:rPr lang="en-US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Дуже потрібний для розумової і фізичної праці, а ще я – покращую апетит.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348880"/>
            <a:ext cx="1885924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31659"/>
            <a:ext cx="972152" cy="795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316375" cy="1316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71" y="2917400"/>
            <a:ext cx="1577807" cy="1545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74" y="3140968"/>
            <a:ext cx="2239226" cy="1525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89" y="4955665"/>
            <a:ext cx="2514365" cy="1569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2494"/>
            <a:ext cx="2167441" cy="305273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2572" y="332656"/>
            <a:ext cx="4735452" cy="3456384"/>
            <a:chOff x="52572" y="332656"/>
            <a:chExt cx="4735452" cy="3456384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52572" y="332656"/>
              <a:ext cx="4735452" cy="3456384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3385" y="960306"/>
              <a:ext cx="3932487" cy="20621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 –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С.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Запобігаю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студі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поліпшую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кровообіг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сприяю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росту.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19" y="4792712"/>
            <a:ext cx="2023244" cy="2023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88" y="592289"/>
            <a:ext cx="1550833" cy="1517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03" y="2779840"/>
            <a:ext cx="1187616" cy="1166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15" y="2443191"/>
            <a:ext cx="1283348" cy="1839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92712"/>
            <a:ext cx="2364700" cy="13465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42" y="3144282"/>
            <a:ext cx="1960277" cy="14780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76" y="438865"/>
            <a:ext cx="1552492" cy="1552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51" y="4723843"/>
            <a:ext cx="1442128" cy="1896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2771952" cy="345638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55576" y="260648"/>
            <a:ext cx="6696744" cy="2304256"/>
            <a:chOff x="755576" y="260648"/>
            <a:chExt cx="6696744" cy="2304256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755576" y="260648"/>
              <a:ext cx="6696744" cy="2304256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59632" y="548680"/>
              <a:ext cx="546720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я –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  <a:p>
              <a:pPr algn="ctr"/>
              <a:r>
                <a:rPr lang="uk-UA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Зміцнюю кістки, нігті та зуби.</a:t>
              </a:r>
              <a:endParaRPr lang="en-US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34" y="3315855"/>
            <a:ext cx="1283031" cy="9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52" y="4941168"/>
            <a:ext cx="2950470" cy="1661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76" y="5046859"/>
            <a:ext cx="2272012" cy="1555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64" y="1541399"/>
            <a:ext cx="1510555" cy="1094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86" y="2758815"/>
            <a:ext cx="4055194" cy="1858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6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2693014" cy="3633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07" y="3365376"/>
            <a:ext cx="1917460" cy="332698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148" y="620688"/>
            <a:ext cx="4906788" cy="2232248"/>
            <a:chOff x="3148" y="620688"/>
            <a:chExt cx="4906788" cy="2232248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3148" y="620688"/>
              <a:ext cx="4906788" cy="2232248"/>
            </a:xfrm>
            <a:prstGeom prst="cloudCallout">
              <a:avLst>
                <a:gd name="adj1" fmla="val -21667"/>
                <a:gd name="adj2" fmla="val 6433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1560" y="951982"/>
              <a:ext cx="326884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шкідливі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здоров’я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69362" y="764704"/>
            <a:ext cx="4010741" cy="2088232"/>
            <a:chOff x="5069362" y="764704"/>
            <a:chExt cx="4010741" cy="2088232"/>
          </a:xfrm>
        </p:grpSpPr>
        <p:sp>
          <p:nvSpPr>
            <p:cNvPr id="10" name="Выноска-облако 9"/>
            <p:cNvSpPr/>
            <p:nvPr/>
          </p:nvSpPr>
          <p:spPr>
            <a:xfrm rot="10800000" flipV="1">
              <a:off x="5069362" y="764704"/>
              <a:ext cx="4010741" cy="2088232"/>
            </a:xfrm>
            <a:prstGeom prst="cloudCallout">
              <a:avLst>
                <a:gd name="adj1" fmla="val -24916"/>
                <a:gd name="adj2" fmla="val 7491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96136" y="1052736"/>
              <a:ext cx="3030445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Звичайно!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І їх дуже багато.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56763"/>
            <a:ext cx="2756287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3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47241"/>
            <a:ext cx="1917460" cy="332698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2515" y="-232918"/>
            <a:ext cx="8676456" cy="4077072"/>
            <a:chOff x="202515" y="-232918"/>
            <a:chExt cx="8676456" cy="4077072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202515" y="-232918"/>
              <a:ext cx="8676456" cy="4077072"/>
            </a:xfrm>
            <a:prstGeom prst="cloudCallout">
              <a:avLst/>
            </a:prstGeom>
            <a:scene3d>
              <a:camera prst="orthographicFront">
                <a:rot lat="0" lon="10800000" rev="720000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293926"/>
              <a:ext cx="7704856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Жувальні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цукерки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«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чупа-чупси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»,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різнокольорові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драже -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все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шкідливі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Вони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містять</a:t>
              </a:r>
              <a:endParaRPr lang="ru-RU" sz="32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цукру</a:t>
              </a:r>
              <a:r>
                <a:rPr lang="ru-RU" sz="32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хімічні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добавки і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фарбники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дуже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небезпечні</a:t>
              </a:r>
              <a:endParaRPr lang="ru-RU" sz="32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дитячого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організму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703407"/>
            <a:ext cx="3108632" cy="1545199"/>
          </a:xfrm>
          <a:prstGeom prst="rect">
            <a:avLst/>
          </a:prstGeom>
          <a:scene3d>
            <a:camera prst="orthographicFront">
              <a:rot lat="10800000" lon="0" rev="900000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69" y="5133607"/>
            <a:ext cx="1813415" cy="155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43" y="4701443"/>
            <a:ext cx="2551537" cy="1844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7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016"/>
            <a:ext cx="1917460" cy="33269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4" name="Группа 13"/>
          <p:cNvGrpSpPr/>
          <p:nvPr/>
        </p:nvGrpSpPr>
        <p:grpSpPr>
          <a:xfrm>
            <a:off x="-26343" y="-116394"/>
            <a:ext cx="8239414" cy="3284984"/>
            <a:chOff x="-26343" y="-116394"/>
            <a:chExt cx="8239414" cy="3284984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-26343" y="-116394"/>
              <a:ext cx="8239414" cy="3284984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7504" y="251619"/>
              <a:ext cx="7647863" cy="2554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</a:t>
              </a:r>
              <a:r>
                <a:rPr lang="uk-UA" sz="320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uk-UA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</a:t>
              </a:r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газовані напої, 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шоколадні батончики – містять гігантську 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кількість калорій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поєднанні з хімічними добавками, </a:t>
              </a:r>
            </a:p>
            <a:p>
              <a:pPr algn="ctr"/>
              <a:r>
                <a:rPr lang="uk-UA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фарбниками і ароматизаторами.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05" y="3159096"/>
            <a:ext cx="2693014" cy="363302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3" name="Группа 12"/>
          <p:cNvGrpSpPr/>
          <p:nvPr/>
        </p:nvGrpSpPr>
        <p:grpSpPr>
          <a:xfrm>
            <a:off x="3867461" y="2816315"/>
            <a:ext cx="3358860" cy="1484546"/>
            <a:chOff x="3867461" y="2816315"/>
            <a:chExt cx="3358860" cy="1484546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3985961" y="2816315"/>
              <a:ext cx="3240360" cy="1484546"/>
            </a:xfrm>
            <a:prstGeom prst="cloudCallout">
              <a:avLst/>
            </a:prstGeom>
            <a:scene3d>
              <a:camera prst="orthographicFront">
                <a:rot lat="0" lon="10800000" rev="1200000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67461" y="2929726"/>
              <a:ext cx="3078750" cy="107721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все </a:t>
              </a:r>
            </a:p>
            <a:p>
              <a:pPr algn="ctr"/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дуже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0" cap="none" spc="0" dirty="0" err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шкідливо</a:t>
              </a:r>
              <a:r>
                <a:rPr lang="ru-RU" sz="3200" b="0" cap="none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2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71" y="4080117"/>
            <a:ext cx="1325316" cy="1850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58" y="5005269"/>
            <a:ext cx="1910705" cy="1910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84" y="5203436"/>
            <a:ext cx="3685030" cy="1185840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9258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562</TotalTime>
  <Words>497</Words>
  <Application>Microsoft Office PowerPoint</Application>
  <PresentationFormat>Экран (4:3)</PresentationFormat>
  <Paragraphs>112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Yarynka</cp:lastModifiedBy>
  <cp:revision>57</cp:revision>
  <dcterms:created xsi:type="dcterms:W3CDTF">2016-02-27T18:49:27Z</dcterms:created>
  <dcterms:modified xsi:type="dcterms:W3CDTF">2023-01-25T07:04:27Z</dcterms:modified>
</cp:coreProperties>
</file>